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57" r:id="rId3"/>
    <p:sldId id="270" r:id="rId4"/>
    <p:sldId id="258" r:id="rId5"/>
    <p:sldId id="259" r:id="rId6"/>
    <p:sldId id="260" r:id="rId7"/>
    <p:sldId id="268" r:id="rId8"/>
    <p:sldId id="261" r:id="rId9"/>
    <p:sldId id="269" r:id="rId10"/>
    <p:sldId id="274" r:id="rId11"/>
    <p:sldId id="262" r:id="rId12"/>
    <p:sldId id="263" r:id="rId13"/>
    <p:sldId id="264" r:id="rId14"/>
    <p:sldId id="265" r:id="rId15"/>
    <p:sldId id="266" r:id="rId16"/>
    <p:sldId id="271" r:id="rId17"/>
    <p:sldId id="267" r:id="rId18"/>
    <p:sldId id="272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96"/>
  </p:normalViewPr>
  <p:slideViewPr>
    <p:cSldViewPr snapToGrid="0" snapToObjects="1">
      <p:cViewPr varScale="1">
        <p:scale>
          <a:sx n="170" d="100"/>
          <a:sy n="170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FB1D-F0EA-4C40-B59A-5C6DC777FA03}" type="datetimeFigureOut">
              <a:rPr lang="en-US" smtClean="0"/>
              <a:pPr/>
              <a:t>12/5/18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7D0DF-0655-F549-A2C1-66F4376D7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2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7D0DF-0655-F549-A2C1-66F4376D7C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forage plant, native to Eurasia, which has spread throughout the world. It is very tasty to many herbivores including, insects, aphids, mollusks, and large mammals (horses love it!).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D0DF-0655-F549-A2C1-66F4376D7C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forage plant, native to Eurasia, which has spread throughout the world. It is very tasty to many herbivores including, insects, aphids, mollusks, and large mammals (horses love it!).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D0DF-0655-F549-A2C1-66F4376D7C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Wednesday, December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nforthcenter.org/science/programs/international_programs/bcp/" TargetMode="External"/><Relationship Id="rId4" Type="http://schemas.openxmlformats.org/officeDocument/2006/relationships/hyperlink" Target="http://drp.dfcentre.com/project/improvement-nutritional-value-cassava-high-storage-protein-no-toxi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Clover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/>
              <a:t>Trifolium repens</a:t>
            </a:r>
            <a:r>
              <a:rPr lang="en-US" dirty="0"/>
              <a:t> to understand</a:t>
            </a:r>
          </a:p>
          <a:p>
            <a:r>
              <a:rPr lang="en-US" dirty="0"/>
              <a:t>natural variations in cyanogenesis</a:t>
            </a:r>
          </a:p>
        </p:txBody>
      </p:sp>
      <p:pic>
        <p:nvPicPr>
          <p:cNvPr id="4" name="Picture 3" descr="whitecloverclos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7"/>
          <a:stretch/>
        </p:blipFill>
        <p:spPr>
          <a:xfrm>
            <a:off x="6282151" y="3970649"/>
            <a:ext cx="2373111" cy="2321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58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cyanide come from?</a:t>
            </a:r>
          </a:p>
        </p:txBody>
      </p:sp>
      <p:pic>
        <p:nvPicPr>
          <p:cNvPr id="9" name="Picture 8" descr="150px-Cyanide-mont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04" y="1672167"/>
            <a:ext cx="1533530" cy="3476002"/>
          </a:xfrm>
          <a:prstGeom prst="rect">
            <a:avLst/>
          </a:prstGeom>
        </p:spPr>
      </p:pic>
      <p:pic>
        <p:nvPicPr>
          <p:cNvPr id="5" name="Picture 4" descr="plantce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08050" y="1672167"/>
            <a:ext cx="5397500" cy="4119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5760" y="1722966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6884" y="3875910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7627" y="2099733"/>
            <a:ext cx="2924177" cy="558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3968751" y="2810850"/>
            <a:ext cx="3286119" cy="141900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432" y="5791200"/>
            <a:ext cx="771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Enzyme (E) is stored in the cell wall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Cyanide-sugar (C) is stored in the central vacuole</a:t>
            </a:r>
          </a:p>
        </p:txBody>
      </p:sp>
    </p:spTree>
    <p:extLst>
      <p:ext uri="{BB962C8B-B14F-4D97-AF65-F5344CB8AC3E}">
        <p14:creationId xmlns:p14="http://schemas.microsoft.com/office/powerpoint/2010/main" val="411137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Clover Cyanogenesis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Together with your lab partner, brainstorm, then list, different types of protective defenses that plants have evolved to prevent herbivory (being eaten by herbivores).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Based on the appearance of clover, which of the protective adaptations from your list above do you think clover would use to avoid being eaten by herbivores?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cyanide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Do you think cyanide will kill the plant cells? Why or why not?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Why would having two genes to control the release of the poisonous cyanide be advantageous to the plant?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Recall what you learned about plant cell structure. How might a clover plant keep the two compounds separate within the cell?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How would grazing on clover cause the release of the cyanide?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01438"/>
              </p:ext>
            </p:extLst>
          </p:nvPr>
        </p:nvGraphicFramePr>
        <p:xfrm>
          <a:off x="76405" y="1777921"/>
          <a:ext cx="9067595" cy="397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3" imgW="6083076" imgH="2666902" progId="Word.Document.12">
                  <p:embed/>
                </p:oleObj>
              </mc:Choice>
              <mc:Fallback>
                <p:oleObj name="Document" r:id="rId3" imgW="6083076" imgH="2666902" progId="Word.Document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5" y="1777921"/>
                        <a:ext cx="9067595" cy="3975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5831" y="5669716"/>
            <a:ext cx="7700969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C =  </a:t>
            </a:r>
            <a:r>
              <a:rPr lang="en-US" sz="2400" dirty="0"/>
              <a:t>cyanide-sugar compound (Linamarin/Lotaustralin)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E = </a:t>
            </a:r>
            <a:r>
              <a:rPr lang="en-US" sz="2400" dirty="0"/>
              <a:t>enzyme (Linamarase)</a:t>
            </a:r>
          </a:p>
        </p:txBody>
      </p:sp>
    </p:spTree>
    <p:extLst>
      <p:ext uri="{BB962C8B-B14F-4D97-AF65-F5344CB8AC3E}">
        <p14:creationId xmlns:p14="http://schemas.microsoft.com/office/powerpoint/2010/main" val="281035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128"/>
            <a:ext cx="8229600" cy="990600"/>
          </a:xfrm>
        </p:spPr>
        <p:txBody>
          <a:bodyPr/>
          <a:lstStyle/>
          <a:p>
            <a:r>
              <a:rPr lang="en-US" dirty="0"/>
              <a:t>The Environment</a:t>
            </a:r>
          </a:p>
        </p:txBody>
      </p:sp>
      <p:pic>
        <p:nvPicPr>
          <p:cNvPr id="3" name="Picture 2" descr="2006_zo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82" y="1106766"/>
            <a:ext cx="6432965" cy="473180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89858"/>
              </p:ext>
            </p:extLst>
          </p:nvPr>
        </p:nvGraphicFramePr>
        <p:xfrm>
          <a:off x="3346432" y="5523875"/>
          <a:ext cx="5261733" cy="127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Document" r:id="rId4" imgW="3048000" imgH="698500" progId="Word.Document.12">
                  <p:embed/>
                </p:oleObj>
              </mc:Choice>
              <mc:Fallback>
                <p:oleObj name="Document" r:id="rId4" imgW="3048000" imgH="698500" progId="Word.Document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32" y="5523875"/>
                        <a:ext cx="5261733" cy="1271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36911" y="6003436"/>
            <a:ext cx="4031958" cy="539932"/>
            <a:chOff x="4536911" y="6003436"/>
            <a:chExt cx="4031958" cy="539932"/>
          </a:xfrm>
        </p:grpSpPr>
        <p:sp>
          <p:nvSpPr>
            <p:cNvPr id="7" name="TextBox 6"/>
            <p:cNvSpPr txBox="1"/>
            <p:nvPr/>
          </p:nvSpPr>
          <p:spPr>
            <a:xfrm>
              <a:off x="4536911" y="6020147"/>
              <a:ext cx="90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2867" y="6020148"/>
              <a:ext cx="90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15%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5532" y="6003436"/>
              <a:ext cx="90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6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tte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4" y="5004093"/>
            <a:ext cx="1878167" cy="1058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150"/>
            <a:ext cx="8229600" cy="990600"/>
          </a:xfrm>
        </p:spPr>
        <p:txBody>
          <a:bodyPr/>
          <a:lstStyle/>
          <a:p>
            <a:r>
              <a:rPr lang="en-US" dirty="0"/>
              <a:t>The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267" y="1223712"/>
            <a:ext cx="8043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Biosynthesis is the production of biological compounds by organisms. Clover plants, in order to be </a:t>
            </a:r>
            <a:r>
              <a:rPr lang="en-US" dirty="0" err="1"/>
              <a:t>cyanogenic</a:t>
            </a:r>
            <a:r>
              <a:rPr lang="en-US" dirty="0"/>
              <a:t>, must synthesize both compounds – the cyanide-sugar and the enzyme. Synthesis is an </a:t>
            </a:r>
            <a:r>
              <a:rPr lang="en-US" b="1" dirty="0">
                <a:solidFill>
                  <a:srgbClr val="FF0000"/>
                </a:solidFill>
              </a:rPr>
              <a:t>energy consuming process.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Based on the fact that synthesis requires energy, do you think it would be an advantage to a clover plant to produce the linamarase enzyme if the cyanide containing sugar is not present or to produce the sugar if the enzyme is not present?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5459" y="4713993"/>
            <a:ext cx="247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Cell Energy is a </a:t>
            </a:r>
          </a:p>
        </p:txBody>
      </p:sp>
      <p:sp>
        <p:nvSpPr>
          <p:cNvPr id="8" name="Cloud 7"/>
          <p:cNvSpPr/>
          <p:nvPr/>
        </p:nvSpPr>
        <p:spPr>
          <a:xfrm>
            <a:off x="3911601" y="4241799"/>
            <a:ext cx="3302000" cy="1608667"/>
          </a:xfrm>
          <a:prstGeom prst="cloud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54099" y="4512732"/>
            <a:ext cx="1821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Limited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186942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150"/>
            <a:ext cx="8229600" cy="990600"/>
          </a:xfrm>
        </p:spPr>
        <p:txBody>
          <a:bodyPr/>
          <a:lstStyle/>
          <a:p>
            <a:r>
              <a:rPr lang="en-US" dirty="0"/>
              <a:t>The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262" y="1223712"/>
            <a:ext cx="8043333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Based on your answer, make a prediction about the relative frequency of the following genotypes.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endParaRPr lang="en-US" b="1" dirty="0"/>
          </a:p>
          <a:p>
            <a:r>
              <a:rPr lang="en-US" b="1" dirty="0" err="1"/>
              <a:t>Cyanogenic</a:t>
            </a:r>
            <a:r>
              <a:rPr lang="en-US" b="1" dirty="0"/>
              <a:t> </a:t>
            </a:r>
            <a:r>
              <a:rPr lang="en-US" b="1" dirty="0" err="1"/>
              <a:t>glucosides</a:t>
            </a:r>
            <a:r>
              <a:rPr lang="en-US" b="1" dirty="0"/>
              <a:t> can be used as a way of storing energy and so can serve a function besides cyanogenesis. Linamarase, on the other hand, is only useful in cyanogenesis and is energetically especially expensive to produce.  Based on this information, would you expect to find more </a:t>
            </a:r>
            <a:r>
              <a:rPr lang="en-US" b="1" dirty="0" err="1"/>
              <a:t>C_ee</a:t>
            </a:r>
            <a:r>
              <a:rPr lang="en-US" b="1" dirty="0"/>
              <a:t> plants or more </a:t>
            </a:r>
            <a:r>
              <a:rPr lang="en-US" b="1" dirty="0" err="1"/>
              <a:t>ccE</a:t>
            </a:r>
            <a:r>
              <a:rPr lang="en-US" b="1" dirty="0"/>
              <a:t>_ plants in nature? Explain why? </a:t>
            </a:r>
            <a:endParaRPr lang="en-US" dirty="0"/>
          </a:p>
          <a:p>
            <a:pPr lvl="0"/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50199"/>
              </p:ext>
            </p:extLst>
          </p:nvPr>
        </p:nvGraphicFramePr>
        <p:xfrm>
          <a:off x="203196" y="2048931"/>
          <a:ext cx="8726189" cy="293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3" imgW="6083076" imgH="2044625" progId="Word.Document.12">
                  <p:embed/>
                </p:oleObj>
              </mc:Choice>
              <mc:Fallback>
                <p:oleObj name="Document" r:id="rId3" imgW="6083076" imgH="2044625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96" y="2048931"/>
                        <a:ext cx="8726189" cy="2933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62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Clover</a:t>
            </a:r>
          </a:p>
        </p:txBody>
      </p:sp>
      <p:pic>
        <p:nvPicPr>
          <p:cNvPr id="7" name="Picture 6" descr="Darwin II:Users:cmcwilliams:Desktop:6018461839_887f79859a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2400" l="46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4" y="1626647"/>
            <a:ext cx="3666905" cy="362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9"/>
          <p:cNvSpPr txBox="1"/>
          <p:nvPr/>
        </p:nvSpPr>
        <p:spPr>
          <a:xfrm>
            <a:off x="348199" y="5717109"/>
            <a:ext cx="6065367" cy="103184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Arial"/>
                <a:ea typeface="ＭＳ 明朝"/>
                <a:cs typeface="Times New Roman"/>
              </a:rPr>
              <a:t>1 leaf = 3 leaflets</a:t>
            </a:r>
            <a:endParaRPr lang="en-US" sz="5400" dirty="0">
              <a:effectLst/>
              <a:ea typeface="ＭＳ 明朝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879" y="1340169"/>
            <a:ext cx="5342156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Collect 2-4 </a:t>
            </a:r>
            <a:r>
              <a:rPr lang="en-US" sz="2400" b="1" dirty="0"/>
              <a:t>separate</a:t>
            </a:r>
            <a:r>
              <a:rPr lang="en-US" sz="2400" dirty="0"/>
              <a:t> individual plants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Collect enough leaves for   6 tests for each plant (18 leaves/plant)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Place samples in bag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Label w/ location and name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400" dirty="0"/>
              <a:t>If needed, store overnight in a cool, dark place (fridge is ok)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36974" y="4629099"/>
            <a:ext cx="434434" cy="1136384"/>
          </a:xfrm>
          <a:prstGeom prst="straightConnector1">
            <a:avLst/>
          </a:prstGeom>
          <a:ln w="7620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8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92223"/>
              </p:ext>
            </p:extLst>
          </p:nvPr>
        </p:nvGraphicFramePr>
        <p:xfrm>
          <a:off x="0" y="-30893"/>
          <a:ext cx="9354256" cy="707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ocument" r:id="rId3" imgW="6108475" imgH="4622630" progId="Word.Document.12">
                  <p:embed/>
                </p:oleObj>
              </mc:Choice>
              <mc:Fallback>
                <p:oleObj name="Document" r:id="rId3" imgW="6108475" imgH="4622630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0893"/>
                        <a:ext cx="9354256" cy="7078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What does a positive result look like?</a:t>
            </a:r>
          </a:p>
        </p:txBody>
      </p:sp>
      <p:pic>
        <p:nvPicPr>
          <p:cNvPr id="2" name="Picture 1" descr="flaxtest2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6" y="1899648"/>
            <a:ext cx="5272897" cy="393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0622" y="2869233"/>
            <a:ext cx="2072526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Blue dots indicate</a:t>
            </a:r>
          </a:p>
          <a:p>
            <a:pPr>
              <a:lnSpc>
                <a:spcPct val="130000"/>
              </a:lnSpc>
            </a:pPr>
            <a:r>
              <a:rPr lang="en-US" sz="2400" b="1" dirty="0"/>
              <a:t>the presence of cyanide</a:t>
            </a:r>
          </a:p>
        </p:txBody>
      </p:sp>
    </p:spTree>
    <p:extLst>
      <p:ext uri="{BB962C8B-B14F-4D97-AF65-F5344CB8AC3E}">
        <p14:creationId xmlns:p14="http://schemas.microsoft.com/office/powerpoint/2010/main" val="1610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I_lima_beans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9" y="2481705"/>
            <a:ext cx="2748381" cy="1875366"/>
          </a:xfrm>
          <a:prstGeom prst="rect">
            <a:avLst/>
          </a:prstGeom>
        </p:spPr>
      </p:pic>
      <p:pic>
        <p:nvPicPr>
          <p:cNvPr id="9" name="Picture 8" descr="cassav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6" y="3099745"/>
            <a:ext cx="2356435" cy="3250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following have in common?</a:t>
            </a:r>
          </a:p>
        </p:txBody>
      </p:sp>
      <p:pic>
        <p:nvPicPr>
          <p:cNvPr id="4" name="Picture 3" descr="man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03" y="1456268"/>
            <a:ext cx="2278185" cy="1575745"/>
          </a:xfrm>
          <a:prstGeom prst="rect">
            <a:avLst/>
          </a:prstGeom>
        </p:spPr>
      </p:pic>
      <p:pic>
        <p:nvPicPr>
          <p:cNvPr id="5" name="Picture 4" descr="apple-full2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8" b="94540" l="3768" r="95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263130"/>
            <a:ext cx="1820782" cy="1836615"/>
          </a:xfrm>
          <a:prstGeom prst="rect">
            <a:avLst/>
          </a:prstGeom>
        </p:spPr>
      </p:pic>
      <p:pic>
        <p:nvPicPr>
          <p:cNvPr id="6" name="Picture 5" descr="eWebEditor\UploadFile\1428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04" y="1524000"/>
            <a:ext cx="1578174" cy="1055577"/>
          </a:xfrm>
          <a:prstGeom prst="rect">
            <a:avLst/>
          </a:prstGeom>
        </p:spPr>
      </p:pic>
      <p:pic>
        <p:nvPicPr>
          <p:cNvPr id="7" name="Picture 6" descr="peachpi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96154"/>
            <a:ext cx="2364060" cy="1680699"/>
          </a:xfrm>
          <a:prstGeom prst="rect">
            <a:avLst/>
          </a:prstGeom>
        </p:spPr>
      </p:pic>
      <p:pic>
        <p:nvPicPr>
          <p:cNvPr id="8" name="Picture 7" descr="tapioca.gif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04" y="4357071"/>
            <a:ext cx="3521556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Individual/</a:t>
            </a:r>
            <a:r>
              <a:rPr lang="en-US"/>
              <a:t>Group Data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78930"/>
              </p:ext>
            </p:extLst>
          </p:nvPr>
        </p:nvGraphicFramePr>
        <p:xfrm>
          <a:off x="-1" y="1858703"/>
          <a:ext cx="9156841" cy="428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3" imgW="6083076" imgH="2844695" progId="Word.Document.12">
                  <p:embed/>
                </p:oleObj>
              </mc:Choice>
              <mc:Fallback>
                <p:oleObj name="Document" r:id="rId3" imgW="6083076" imgH="2844695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858703"/>
                        <a:ext cx="9156841" cy="428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35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Class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4846"/>
              </p:ext>
            </p:extLst>
          </p:nvPr>
        </p:nvGraphicFramePr>
        <p:xfrm>
          <a:off x="164353" y="1568824"/>
          <a:ext cx="8860118" cy="438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6083076" imgH="3009789" progId="Word.Document.12">
                  <p:embed/>
                </p:oleObj>
              </mc:Choice>
              <mc:Fallback>
                <p:oleObj name="Document" r:id="rId3" imgW="6083076" imgH="300978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53" y="1568824"/>
                        <a:ext cx="8860118" cy="4383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58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ssav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531495"/>
            <a:ext cx="2614930" cy="360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Cassava is </a:t>
            </a:r>
            <a:r>
              <a:rPr lang="en-US" dirty="0" err="1"/>
              <a:t>cyanogenic</a:t>
            </a:r>
            <a:r>
              <a:rPr lang="en-US" dirty="0"/>
              <a:t>!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80933" y="1625600"/>
            <a:ext cx="4504269" cy="372063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dirty="0"/>
              <a:t>MAJOR food source (tuber) in poor regions of Africa</a:t>
            </a:r>
          </a:p>
          <a:p>
            <a:pPr lvl="0">
              <a:lnSpc>
                <a:spcPct val="120000"/>
              </a:lnSpc>
            </a:pPr>
            <a:r>
              <a:rPr lang="en-US" sz="3600" dirty="0"/>
              <a:t>Problem: low nutritional value</a:t>
            </a:r>
          </a:p>
          <a:p>
            <a:pPr lvl="0">
              <a:lnSpc>
                <a:spcPct val="120000"/>
              </a:lnSpc>
            </a:pPr>
            <a:r>
              <a:rPr lang="en-US" sz="3600" dirty="0"/>
              <a:t>Geneticists are developing hybrids to increase protein value, plant disease resistance, and vitamin content, etc.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668" y="6120933"/>
            <a:ext cx="799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http://drp.dfcentre.com/project/improvement-nutritional-value-cassava-high-storage-protein-no-toxins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5735" y="5374897"/>
            <a:ext cx="7332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http://www.danforthcenter.org/science/programs/international_programs/bcp/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9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3600" dirty="0"/>
              <a:t>What adaptations have evolved in plants to provide protection from herbivory?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What is the genetic basis of the protective adaptations?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What factors might cause the genes for those adaptations to vary within a species?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1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White clover (</a:t>
            </a:r>
            <a:r>
              <a:rPr lang="en-US" i="1" dirty="0"/>
              <a:t>Trifolium repens</a:t>
            </a:r>
            <a:r>
              <a:rPr lang="en-US" dirty="0"/>
              <a:t>) </a:t>
            </a:r>
          </a:p>
        </p:txBody>
      </p:sp>
      <p:pic>
        <p:nvPicPr>
          <p:cNvPr id="4" name="Content Placeholder 3" descr="clo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73" r="-59873"/>
          <a:stretch>
            <a:fillRect/>
          </a:stretch>
        </p:blipFill>
        <p:spPr>
          <a:xfrm>
            <a:off x="-1731108" y="1524000"/>
            <a:ext cx="8229600" cy="4876800"/>
          </a:xfrm>
        </p:spPr>
      </p:pic>
      <p:pic>
        <p:nvPicPr>
          <p:cNvPr id="5" name="Picture 4" descr="WhiteCloverSt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0" y="1524000"/>
            <a:ext cx="450252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2851" y="3864812"/>
            <a:ext cx="45025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Life cycle</a:t>
            </a:r>
            <a:r>
              <a:rPr lang="en-US" dirty="0"/>
              <a:t>: A ”mat-forming” perennial.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Leaves</a:t>
            </a:r>
            <a:r>
              <a:rPr lang="en-US" dirty="0"/>
              <a:t>: Alternate, compound with three stalkless, egg-shaped leaflets. Leaflets are smooth with small teeth along the margins, a slight notch at the tip and usually a whitish V-shaped watermark. 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White clover (</a:t>
            </a:r>
            <a:r>
              <a:rPr lang="en-US" i="1" dirty="0"/>
              <a:t>Trifolium repens</a:t>
            </a:r>
            <a:r>
              <a:rPr lang="en-US" dirty="0"/>
              <a:t>) </a:t>
            </a:r>
          </a:p>
        </p:txBody>
      </p:sp>
      <p:pic>
        <p:nvPicPr>
          <p:cNvPr id="4" name="Content Placeholder 3" descr="clo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73" r="-59873"/>
          <a:stretch>
            <a:fillRect/>
          </a:stretch>
        </p:blipFill>
        <p:spPr>
          <a:xfrm>
            <a:off x="-1731108" y="1524000"/>
            <a:ext cx="8229600" cy="4876800"/>
          </a:xfrm>
        </p:spPr>
      </p:pic>
      <p:pic>
        <p:nvPicPr>
          <p:cNvPr id="5" name="Picture 4" descr="WhiteCloverSt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0" y="1524000"/>
            <a:ext cx="450252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2851" y="3864812"/>
            <a:ext cx="4502524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Stems:</a:t>
            </a:r>
            <a:r>
              <a:rPr lang="en-US" dirty="0"/>
              <a:t> Grows close to the ground. Plants spread by creeping stolons that root at the nodes and are generally smooth.</a:t>
            </a:r>
            <a:br>
              <a:rPr lang="en-US" dirty="0"/>
            </a:br>
            <a:br>
              <a:rPr lang="en-US" b="1" dirty="0"/>
            </a:br>
            <a:r>
              <a:rPr lang="en-US" b="1" dirty="0"/>
              <a:t>Flowers and fruit:</a:t>
            </a:r>
            <a:r>
              <a:rPr lang="en-US" dirty="0"/>
              <a:t> White or pinkish white, globe-shaped flower heads occur at the ends of long flower stalks. Each head may contain up to 85 individual flowers. Fruit are small, three- to six-seeded pods.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Reproduction</a:t>
            </a:r>
            <a:r>
              <a:rPr lang="en-US" dirty="0"/>
              <a:t>: Seeds and stolons.</a:t>
            </a:r>
          </a:p>
          <a:p>
            <a:pPr>
              <a:lnSpc>
                <a:spcPct val="90000"/>
              </a:lnSpc>
            </a:pP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cyanide?</a:t>
            </a:r>
          </a:p>
        </p:txBody>
      </p:sp>
      <p:pic>
        <p:nvPicPr>
          <p:cNvPr id="9" name="Picture 8" descr="150px-Cyanide-mont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1642533"/>
            <a:ext cx="1322294" cy="299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761" y="1540933"/>
            <a:ext cx="702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When inhaled or absorbed, it binds to the cytochrome oxidase </a:t>
            </a:r>
          </a:p>
        </p:txBody>
      </p:sp>
      <p:pic>
        <p:nvPicPr>
          <p:cNvPr id="11" name="Picture 10" descr="electron-transport-chain-aerobic-cellular-respiration-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22" y="2218267"/>
            <a:ext cx="6106078" cy="3945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67" y="4639733"/>
            <a:ext cx="1185333" cy="1778000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5825066" y="3505200"/>
            <a:ext cx="745066" cy="846667"/>
          </a:xfrm>
          <a:prstGeom prst="mathMultiply">
            <a:avLst>
              <a:gd name="adj1" fmla="val 30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cyanogenesis</a:t>
            </a:r>
          </a:p>
        </p:txBody>
      </p:sp>
      <p:pic>
        <p:nvPicPr>
          <p:cNvPr id="4" name="Content Placeholder 3" descr="693px-Linamarin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0" r="-22930"/>
          <a:stretch>
            <a:fillRect/>
          </a:stretch>
        </p:blipFill>
        <p:spPr>
          <a:xfrm>
            <a:off x="-29882" y="1934714"/>
            <a:ext cx="3673028" cy="2176609"/>
          </a:xfrm>
        </p:spPr>
      </p:pic>
      <p:pic>
        <p:nvPicPr>
          <p:cNvPr id="6" name="Picture 5" descr="200px-Lotaustralin_Structural_Formulae_V.1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09" y="4171087"/>
            <a:ext cx="4769966" cy="2528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29805"/>
            <a:ext cx="11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Linamarin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864" y="6018003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Lotaustralin</a:t>
            </a:r>
          </a:p>
        </p:txBody>
      </p:sp>
      <p:pic>
        <p:nvPicPr>
          <p:cNvPr id="9" name="Picture 8" descr="150px-Cyanide-mont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0" y="770784"/>
            <a:ext cx="1533530" cy="3476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0986" y="4250518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Cyanide</a:t>
            </a:r>
          </a:p>
        </p:txBody>
      </p:sp>
      <p:cxnSp>
        <p:nvCxnSpPr>
          <p:cNvPr id="12" name="Straight Arrow Connector 11"/>
          <p:cNvCxnSpPr>
            <a:stCxn id="15" idx="6"/>
          </p:cNvCxnSpPr>
          <p:nvPr/>
        </p:nvCxnSpPr>
        <p:spPr>
          <a:xfrm flipV="1">
            <a:off x="3074455" y="1336925"/>
            <a:ext cx="3893198" cy="926462"/>
          </a:xfrm>
          <a:prstGeom prst="straightConnector1">
            <a:avLst/>
          </a:prstGeom>
          <a:ln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0"/>
          </p:cNvCxnSpPr>
          <p:nvPr/>
        </p:nvCxnSpPr>
        <p:spPr>
          <a:xfrm flipV="1">
            <a:off x="6441319" y="1524001"/>
            <a:ext cx="711951" cy="3288923"/>
          </a:xfrm>
          <a:prstGeom prst="straightConnector1">
            <a:avLst/>
          </a:prstGeom>
          <a:ln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75646" y="1919773"/>
            <a:ext cx="698809" cy="68722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14985" y="4812924"/>
            <a:ext cx="1052667" cy="85228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92943" y="2766258"/>
            <a:ext cx="14678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Released by </a:t>
            </a:r>
          </a:p>
          <a:p>
            <a:r>
              <a:rPr lang="en-US" dirty="0" err="1"/>
              <a:t>Linamarase</a:t>
            </a:r>
            <a:endParaRPr lang="en-US" dirty="0"/>
          </a:p>
          <a:p>
            <a:pPr algn="ctr"/>
            <a:r>
              <a:rPr lang="en-US" sz="1400" dirty="0"/>
              <a:t>     (enzyme)</a:t>
            </a:r>
          </a:p>
        </p:txBody>
      </p:sp>
      <p:sp>
        <p:nvSpPr>
          <p:cNvPr id="22" name="Cloud 21"/>
          <p:cNvSpPr/>
          <p:nvPr/>
        </p:nvSpPr>
        <p:spPr>
          <a:xfrm>
            <a:off x="3539355" y="2607000"/>
            <a:ext cx="2033703" cy="1203231"/>
          </a:xfrm>
          <a:prstGeom prst="cloud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5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enzyme? (REVIEW)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05342"/>
            <a:ext cx="86868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4"/>
                </a:solidFill>
              </a:rPr>
              <a:t>Enzymes are biological </a:t>
            </a:r>
            <a:r>
              <a:rPr lang="en-US" sz="2400" i="1" dirty="0">
                <a:solidFill>
                  <a:schemeClr val="accent4"/>
                </a:solidFill>
              </a:rPr>
              <a:t>catalysts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(specialized proteins)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They accelerate chemical reactions </a:t>
            </a:r>
            <a:r>
              <a:rPr lang="en-US" dirty="0">
                <a:solidFill>
                  <a:schemeClr val="accent4"/>
                </a:solidFill>
              </a:rPr>
              <a:t>(by lowering activation energy)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They are unchanged during the reaction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catabolic-enzy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5" y="2974338"/>
            <a:ext cx="5080000" cy="1651000"/>
          </a:xfrm>
          <a:prstGeom prst="rect">
            <a:avLst/>
          </a:prstGeom>
        </p:spPr>
      </p:pic>
      <p:pic>
        <p:nvPicPr>
          <p:cNvPr id="6" name="Picture 5" descr="anabolic-enzy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5" y="4986616"/>
            <a:ext cx="5080000" cy="165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2989" y="4604442"/>
            <a:ext cx="222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Anabolic Enzymes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3107" y="2605006"/>
            <a:ext cx="228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Catabolic Enzymes</a:t>
            </a:r>
          </a:p>
        </p:txBody>
      </p:sp>
      <p:pic>
        <p:nvPicPr>
          <p:cNvPr id="11" name="Picture 10" descr="enzym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199"/>
            <a:ext cx="2769190" cy="20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1031</TotalTime>
  <Words>675</Words>
  <Application>Microsoft Macintosh PowerPoint</Application>
  <PresentationFormat>On-screen Show (4:3)</PresentationFormat>
  <Paragraphs>108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明朝</vt:lpstr>
      <vt:lpstr>Arial</vt:lpstr>
      <vt:lpstr>Calibri</vt:lpstr>
      <vt:lpstr>Times New Roman</vt:lpstr>
      <vt:lpstr>Clarity</vt:lpstr>
      <vt:lpstr>Document</vt:lpstr>
      <vt:lpstr>Microsoft Word Document</vt:lpstr>
      <vt:lpstr>Clover Lab</vt:lpstr>
      <vt:lpstr>What do the following have in common?</vt:lpstr>
      <vt:lpstr>Cassava is cyanogenic!</vt:lpstr>
      <vt:lpstr>Essential Questions</vt:lpstr>
      <vt:lpstr>What is White clover (Trifolium repens) </vt:lpstr>
      <vt:lpstr>What is White clover (Trifolium repens) </vt:lpstr>
      <vt:lpstr>What is cyanide?</vt:lpstr>
      <vt:lpstr>What is cyanogenesis</vt:lpstr>
      <vt:lpstr>What’s an enzyme? (REVIEW)</vt:lpstr>
      <vt:lpstr>Where does cyanide come from?</vt:lpstr>
      <vt:lpstr>What is Clover Cyanogenesis</vt:lpstr>
      <vt:lpstr>What does cyanide do?</vt:lpstr>
      <vt:lpstr>The Genes</vt:lpstr>
      <vt:lpstr>The Environment</vt:lpstr>
      <vt:lpstr>The Metabolism</vt:lpstr>
      <vt:lpstr>The Metabolism</vt:lpstr>
      <vt:lpstr>Collecting Clover</vt:lpstr>
      <vt:lpstr>PowerPoint Presentation</vt:lpstr>
      <vt:lpstr>What does a positive result look like?</vt:lpstr>
      <vt:lpstr>Individual/Group Data</vt:lpstr>
      <vt:lpstr>Class Data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Clover Lab</dc:title>
  <dc:creator>c.mcwilliams</dc:creator>
  <cp:lastModifiedBy>Olsen, Kenneth</cp:lastModifiedBy>
  <cp:revision>44</cp:revision>
  <dcterms:created xsi:type="dcterms:W3CDTF">2012-07-19T16:15:45Z</dcterms:created>
  <dcterms:modified xsi:type="dcterms:W3CDTF">2018-12-05T23:34:07Z</dcterms:modified>
</cp:coreProperties>
</file>